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audio2" ContentType="audio/x-wav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media/audio1" ContentType="audio/x-wav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67" r:id="rId4"/>
    <p:sldId id="269" r:id="rId5"/>
    <p:sldId id="262" r:id="rId6"/>
    <p:sldId id="263" r:id="rId7"/>
    <p:sldId id="264" r:id="rId8"/>
    <p:sldId id="259" r:id="rId9"/>
  </p:sldIdLst>
  <p:sldSz cx="9906000" cy="6858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56740" autoAdjust="0"/>
  </p:normalViewPr>
  <p:slideViewPr>
    <p:cSldViewPr>
      <p:cViewPr>
        <p:scale>
          <a:sx n="80" d="100"/>
          <a:sy n="80" d="100"/>
        </p:scale>
        <p:origin x="-1686" y="6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audio1>
</file>

<file path=ppt/media/audio2>
</file>

<file path=ppt/media/image1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6FB133-74F4-4893-AF7E-D4ECAC50274C}" type="datetimeFigureOut">
              <a:rPr lang="en-GB" smtClean="0"/>
              <a:pPr/>
              <a:t>25/06/2012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3C55E6-F585-439E-AECA-A6B5FA7A16D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1231997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urvey-reviews.net/index.php/2012/02/free-survey-software-how-it-might-help-your-business/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Mention me and</a:t>
            </a:r>
            <a:r>
              <a:rPr lang="en-GB" baseline="0" dirty="0" smtClean="0"/>
              <a:t> </a:t>
            </a:r>
            <a:r>
              <a:rPr lang="en-GB" baseline="0" dirty="0" err="1" smtClean="0"/>
              <a:t>ethan</a:t>
            </a:r>
            <a:r>
              <a:rPr lang="en-GB" baseline="0" dirty="0" smtClean="0"/>
              <a:t> meeting at ICAD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C55E6-F585-439E-AECA-A6B5FA7A16D4}" type="slidenum">
              <a:rPr lang="en-GB" smtClean="0"/>
              <a:pPr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19805009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Mention me and</a:t>
            </a:r>
            <a:r>
              <a:rPr lang="en-GB" baseline="0" dirty="0" smtClean="0"/>
              <a:t> </a:t>
            </a:r>
            <a:r>
              <a:rPr lang="en-GB" baseline="0" dirty="0" err="1" smtClean="0"/>
              <a:t>ethan</a:t>
            </a:r>
            <a:r>
              <a:rPr lang="en-GB" baseline="0" dirty="0" smtClean="0"/>
              <a:t> meeting at ICAD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there have been other reviews, but we wanted to focus on the people doing the sonifications and the software they used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aseline="0" dirty="0" smtClean="0"/>
          </a:p>
          <a:p>
            <a:r>
              <a:rPr lang="en-GB" dirty="0" smtClean="0"/>
              <a:t>Who? – disciplines &amp; collaboration</a:t>
            </a:r>
          </a:p>
          <a:p>
            <a:r>
              <a:rPr lang="en-GB" dirty="0" smtClean="0"/>
              <a:t>How? – software</a:t>
            </a:r>
          </a:p>
          <a:p>
            <a:endParaRPr lang="en-GB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We didn’t do a formal systematic review – that’s not what we set</a:t>
            </a:r>
            <a:r>
              <a:rPr lang="en-GB" baseline="0" dirty="0" smtClean="0"/>
              <a:t> out to do. </a:t>
            </a:r>
          </a:p>
          <a:p>
            <a:endParaRPr lang="en-GB" dirty="0" smtClean="0"/>
          </a:p>
          <a:p>
            <a:r>
              <a:rPr lang="en-GB" dirty="0" smtClean="0"/>
              <a:t>Articles</a:t>
            </a:r>
          </a:p>
          <a:p>
            <a:pPr lvl="1"/>
            <a:r>
              <a:rPr lang="en-GB" dirty="0" smtClean="0"/>
              <a:t>Since 2009</a:t>
            </a:r>
          </a:p>
          <a:p>
            <a:pPr lvl="1"/>
            <a:r>
              <a:rPr lang="en-GB" dirty="0" smtClean="0"/>
              <a:t>29 ICAD, 22 non-ICAD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 smtClean="0"/>
              <a:t>Non-ICAD articles – ‘searched Web of Science and Google Scholar and followed up relevant references‘</a:t>
            </a:r>
          </a:p>
          <a:p>
            <a:pPr lvl="1"/>
            <a:endParaRPr lang="en-GB" dirty="0" smtClean="0"/>
          </a:p>
          <a:p>
            <a:r>
              <a:rPr lang="en-GB" dirty="0" smtClean="0"/>
              <a:t>Criteria for inclusion</a:t>
            </a:r>
          </a:p>
          <a:p>
            <a:pPr lvl="1"/>
            <a:r>
              <a:rPr lang="en-GB" dirty="0" smtClean="0"/>
              <a:t>a sonification is created (i.e. not just a discussion of a technique) </a:t>
            </a:r>
          </a:p>
          <a:p>
            <a:pPr lvl="1"/>
            <a:r>
              <a:rPr lang="en-GB" dirty="0" smtClean="0"/>
              <a:t>data are used (real or synthesized)</a:t>
            </a:r>
          </a:p>
          <a:p>
            <a:endParaRPr lang="en-GB" baseline="0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C55E6-F585-439E-AECA-A6B5FA7A16D4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1950932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smtClean="0"/>
              <a:t>We looked at the affiliations of the papers.</a:t>
            </a:r>
            <a:r>
              <a:rPr lang="en-GB" baseline="0" dirty="0" smtClean="0"/>
              <a:t> 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ICAD</a:t>
            </a:r>
          </a:p>
          <a:p>
            <a:pPr lvl="1"/>
            <a:r>
              <a:rPr lang="en-GB" dirty="0" smtClean="0"/>
              <a:t>85% (25) affiliated Music / Music Tech dept</a:t>
            </a:r>
          </a:p>
          <a:p>
            <a:pPr lvl="1"/>
            <a:r>
              <a:rPr lang="en-GB" dirty="0" smtClean="0"/>
              <a:t>58% (17) affiliated with applied subject area</a:t>
            </a:r>
          </a:p>
          <a:p>
            <a:pPr lvl="2"/>
            <a:r>
              <a:rPr lang="en-GB" dirty="0" smtClean="0"/>
              <a:t>Physics, Biology, Engineering, Human Movement Science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Physics / Biology / Engineering well represented</a:t>
            </a:r>
          </a:p>
          <a:p>
            <a:pPr lvl="2"/>
            <a:endParaRPr lang="en-GB" dirty="0" smtClean="0"/>
          </a:p>
          <a:p>
            <a:pPr lvl="1"/>
            <a:r>
              <a:rPr lang="en-GB" dirty="0" smtClean="0"/>
              <a:t>Only one social science application – </a:t>
            </a:r>
            <a:r>
              <a:rPr lang="en-GB" i="1" dirty="0" smtClean="0"/>
              <a:t>why?</a:t>
            </a:r>
          </a:p>
          <a:p>
            <a:pPr lvl="1"/>
            <a:r>
              <a:rPr lang="en-GB" i="1" dirty="0" smtClean="0"/>
              <a:t>	Comments</a:t>
            </a:r>
          </a:p>
          <a:p>
            <a:pPr lvl="2"/>
            <a:r>
              <a:rPr lang="en-GB" i="1" dirty="0" smtClean="0"/>
              <a:t>Not a lack of quantitative data</a:t>
            </a:r>
          </a:p>
          <a:p>
            <a:pPr lvl="2"/>
            <a:r>
              <a:rPr lang="en-GB" i="1" dirty="0" smtClean="0"/>
              <a:t>Technical knowledge? Yes &amp; No</a:t>
            </a:r>
          </a:p>
          <a:p>
            <a:pPr lvl="2"/>
            <a:r>
              <a:rPr lang="en-GB" i="1" dirty="0" smtClean="0"/>
              <a:t>Lack of mature, general purpose sonification tool</a:t>
            </a:r>
          </a:p>
          <a:p>
            <a:pPr lvl="1"/>
            <a:endParaRPr lang="en-GB" i="1" dirty="0" smtClean="0"/>
          </a:p>
          <a:p>
            <a:pPr lvl="1"/>
            <a:r>
              <a:rPr lang="en-GB" dirty="0" smtClean="0">
                <a:solidFill>
                  <a:srgbClr val="FFC000"/>
                </a:solidFill>
              </a:rPr>
              <a:t>41% (12) were collaborations between (Music/Music Tech) and (applied subject area)</a:t>
            </a:r>
          </a:p>
          <a:p>
            <a:pPr lvl="1"/>
            <a:r>
              <a:rPr lang="en-GB" dirty="0" smtClean="0">
                <a:solidFill>
                  <a:srgbClr val="FFC000"/>
                </a:solidFill>
              </a:rPr>
              <a:t>	Collaborations</a:t>
            </a:r>
            <a:r>
              <a:rPr lang="en-GB" baseline="0" dirty="0" smtClean="0">
                <a:solidFill>
                  <a:srgbClr val="FFC000"/>
                </a:solidFill>
              </a:rPr>
              <a:t> are important</a:t>
            </a:r>
            <a:endParaRPr lang="en-GB" dirty="0" smtClean="0">
              <a:solidFill>
                <a:srgbClr val="FFC000"/>
              </a:solidFill>
            </a:endParaRPr>
          </a:p>
          <a:p>
            <a:pPr lvl="2"/>
            <a:endParaRPr lang="en-GB" i="1" dirty="0" smtClean="0"/>
          </a:p>
          <a:p>
            <a:pPr lvl="2"/>
            <a:endParaRPr lang="en-GB" i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C55E6-F585-439E-AECA-A6B5FA7A16D4}" type="slidenum">
              <a:rPr lang="en-GB" smtClean="0"/>
              <a:pPr/>
              <a:t>3</a:t>
            </a:fld>
            <a:endParaRPr lang="en-GB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GB" i="0" dirty="0" smtClean="0"/>
              <a:t>Comparing</a:t>
            </a:r>
            <a:r>
              <a:rPr lang="en-GB" i="0" baseline="0" dirty="0" smtClean="0"/>
              <a:t> ICAD to non-ICAD</a:t>
            </a:r>
            <a:endParaRPr lang="en-GB" i="0" dirty="0" smtClean="0"/>
          </a:p>
          <a:p>
            <a:pPr lvl="1"/>
            <a:endParaRPr lang="en-GB" i="1" dirty="0" smtClean="0"/>
          </a:p>
          <a:p>
            <a:r>
              <a:rPr lang="en-GB" dirty="0" smtClean="0"/>
              <a:t>Non-ICAD</a:t>
            </a:r>
          </a:p>
          <a:p>
            <a:pPr lvl="1"/>
            <a:r>
              <a:rPr lang="en-GB" strike="noStrike" dirty="0" smtClean="0">
                <a:solidFill>
                  <a:srgbClr val="FFC000"/>
                </a:solidFill>
              </a:rPr>
              <a:t>68%</a:t>
            </a:r>
            <a:r>
              <a:rPr lang="en-GB" strike="noStrike" baseline="0" dirty="0" smtClean="0">
                <a:solidFill>
                  <a:srgbClr val="FFC000"/>
                </a:solidFill>
              </a:rPr>
              <a:t> (15 of 22) </a:t>
            </a:r>
            <a:r>
              <a:rPr lang="en-GB" dirty="0" smtClean="0"/>
              <a:t>affiliated Music / Music Tech dept</a:t>
            </a:r>
          </a:p>
          <a:p>
            <a:pPr lvl="1"/>
            <a:r>
              <a:rPr lang="en-GB" dirty="0" smtClean="0"/>
              <a:t>	Less than ICAD but still</a:t>
            </a:r>
            <a:r>
              <a:rPr lang="en-GB" baseline="0" dirty="0" smtClean="0"/>
              <a:t> a significant proportion</a:t>
            </a:r>
            <a:endParaRPr lang="en-GB" dirty="0" smtClean="0"/>
          </a:p>
          <a:p>
            <a:pPr lvl="1"/>
            <a:r>
              <a:rPr lang="en-GB" dirty="0" smtClean="0"/>
              <a:t>77% (17 of 22) in applied subject area </a:t>
            </a:r>
          </a:p>
          <a:p>
            <a:pPr lvl="2"/>
            <a:r>
              <a:rPr lang="en-GB" dirty="0" smtClean="0"/>
              <a:t>Tech &amp; Health, </a:t>
            </a:r>
            <a:r>
              <a:rPr lang="en-GB" dirty="0" err="1" smtClean="0"/>
              <a:t>Env</a:t>
            </a:r>
            <a:r>
              <a:rPr lang="en-GB" dirty="0" smtClean="0"/>
              <a:t> </a:t>
            </a:r>
            <a:r>
              <a:rPr lang="en-GB" dirty="0" err="1" smtClean="0"/>
              <a:t>Sci</a:t>
            </a:r>
            <a:r>
              <a:rPr lang="en-GB" dirty="0" smtClean="0"/>
              <a:t>, Engineering, </a:t>
            </a:r>
            <a:br>
              <a:rPr lang="en-GB" dirty="0" smtClean="0"/>
            </a:br>
            <a:r>
              <a:rPr lang="en-GB" dirty="0" smtClean="0"/>
              <a:t>Life Science, Human Movement </a:t>
            </a:r>
            <a:r>
              <a:rPr lang="en-GB" dirty="0" err="1" smtClean="0"/>
              <a:t>Sci</a:t>
            </a:r>
            <a:endParaRPr lang="en-GB" dirty="0" smtClean="0"/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No social science applications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	Similar</a:t>
            </a:r>
            <a:r>
              <a:rPr lang="en-GB" baseline="0" dirty="0" smtClean="0"/>
              <a:t> reasons?</a:t>
            </a:r>
            <a:endParaRPr lang="en-GB" dirty="0" smtClean="0"/>
          </a:p>
          <a:p>
            <a:pPr lvl="1"/>
            <a:endParaRPr lang="en-GB" dirty="0" smtClean="0">
              <a:solidFill>
                <a:srgbClr val="FFC000"/>
              </a:solidFill>
            </a:endParaRPr>
          </a:p>
          <a:p>
            <a:pPr lvl="1"/>
            <a:r>
              <a:rPr lang="en-GB" dirty="0" smtClean="0">
                <a:solidFill>
                  <a:srgbClr val="FFC000"/>
                </a:solidFill>
              </a:rPr>
              <a:t>23% (5 of 22) were collaborations between (Music/Music Tech) and (applied subject area) (less than ICAD)</a:t>
            </a:r>
          </a:p>
          <a:p>
            <a:pPr lvl="1"/>
            <a:endParaRPr lang="en-GB" dirty="0" smtClean="0">
              <a:solidFill>
                <a:srgbClr val="FFC000"/>
              </a:solidFill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Collaboration with other disciplines is central to sonification. </a:t>
            </a:r>
          </a:p>
          <a:p>
            <a:pPr lvl="1"/>
            <a:endParaRPr lang="en-GB" dirty="0" smtClean="0"/>
          </a:p>
          <a:p>
            <a:pPr lvl="1"/>
            <a:r>
              <a:rPr lang="en-GB" dirty="0" smtClean="0"/>
              <a:t>81% (18 of 22) had some author overlap with ICAD</a:t>
            </a:r>
          </a:p>
          <a:p>
            <a:pPr lvl="2"/>
            <a:r>
              <a:rPr lang="en-GB" dirty="0" smtClean="0"/>
              <a:t>7 had all ICAD authors, 11 had a mix</a:t>
            </a:r>
          </a:p>
          <a:p>
            <a:pPr lvl="1"/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C55E6-F585-439E-AECA-A6B5FA7A16D4}" type="slidenum">
              <a:rPr lang="en-GB" smtClean="0"/>
              <a:pPr/>
              <a:t>4</a:t>
            </a:fld>
            <a:endParaRPr lang="en-GB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We categorised the articles by the tool they used for sonification. </a:t>
            </a:r>
          </a:p>
          <a:p>
            <a:r>
              <a:rPr lang="en-GB" dirty="0" smtClean="0"/>
              <a:t>We did create graph, but</a:t>
            </a:r>
            <a:r>
              <a:rPr lang="en-GB" baseline="0" dirty="0" smtClean="0"/>
              <a:t> also created a sonification. </a:t>
            </a:r>
            <a:endParaRPr lang="en-GB" dirty="0" smtClean="0"/>
          </a:p>
          <a:p>
            <a:r>
              <a:rPr lang="en-GB" dirty="0" smtClean="0"/>
              <a:t>Sonified graph</a:t>
            </a:r>
          </a:p>
          <a:p>
            <a:pPr lvl="1"/>
            <a:r>
              <a:rPr lang="en-GB" dirty="0" smtClean="0"/>
              <a:t>Series of synthesised notes</a:t>
            </a:r>
          </a:p>
          <a:p>
            <a:pPr lvl="1"/>
            <a:r>
              <a:rPr lang="en-GB" dirty="0" smtClean="0"/>
              <a:t>Played in pairs for each tool, with the first (lower)</a:t>
            </a:r>
            <a:r>
              <a:rPr lang="en-GB" baseline="0" dirty="0" smtClean="0"/>
              <a:t> note being ICAD and the second (higher) being non-ICAD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'Each note represents an article'  - so if a note is played 3 times</a:t>
            </a:r>
            <a:r>
              <a:rPr lang="en-GB" baseline="0" dirty="0" smtClean="0"/>
              <a:t> that means there were three articles for that tool</a:t>
            </a:r>
            <a:endParaRPr lang="en-GB" dirty="0" smtClean="0"/>
          </a:p>
          <a:p>
            <a:pPr lvl="1"/>
            <a:r>
              <a:rPr lang="en-GB" dirty="0" smtClean="0"/>
              <a:t>example – </a:t>
            </a:r>
            <a:r>
              <a:rPr lang="en-GB" dirty="0" err="1" smtClean="0"/>
              <a:t>SuperCollider</a:t>
            </a:r>
            <a:endParaRPr lang="en-GB" dirty="0" smtClean="0"/>
          </a:p>
          <a:p>
            <a:pPr lvl="1"/>
            <a:r>
              <a:rPr lang="en-GB" dirty="0" smtClean="0"/>
              <a:t>9 ICAD, 3 non-ICAD</a:t>
            </a:r>
          </a:p>
          <a:p>
            <a:pPr lvl="1"/>
            <a:r>
              <a:rPr lang="en-GB" dirty="0" smtClean="0"/>
              <a:t>then play all</a:t>
            </a:r>
          </a:p>
          <a:p>
            <a:r>
              <a:rPr lang="en-GB" baseline="0" dirty="0" smtClean="0"/>
              <a:t>Did you get an idea of the data?</a:t>
            </a:r>
          </a:p>
          <a:p>
            <a:r>
              <a:rPr lang="en-GB" baseline="0" dirty="0" smtClean="0"/>
              <a:t>Show graph</a:t>
            </a:r>
          </a:p>
          <a:p>
            <a:r>
              <a:rPr lang="en-GB" baseline="0" dirty="0" smtClean="0"/>
              <a:t>Did the sonification match the graph?</a:t>
            </a:r>
          </a:p>
          <a:p>
            <a:r>
              <a:rPr lang="en-GB" baseline="0" dirty="0" smtClean="0"/>
              <a:t>Sonification by Ethan’s </a:t>
            </a:r>
            <a:r>
              <a:rPr lang="en-GB" baseline="0" dirty="0" err="1" smtClean="0"/>
              <a:t>playitbyr</a:t>
            </a:r>
            <a:r>
              <a:rPr lang="en-GB" baseline="0" dirty="0" smtClean="0"/>
              <a:t> package for R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ICAD</a:t>
            </a:r>
            <a:r>
              <a:rPr lang="en-GB" baseline="0" dirty="0" smtClean="0"/>
              <a:t> – </a:t>
            </a:r>
            <a:r>
              <a:rPr lang="en-GB" baseline="0" dirty="0" err="1" smtClean="0"/>
              <a:t>SuperCollider</a:t>
            </a:r>
            <a:r>
              <a:rPr lang="en-GB" baseline="0" dirty="0" smtClean="0"/>
              <a:t> and Pd most popular – unsurprisingly. </a:t>
            </a:r>
          </a:p>
          <a:p>
            <a:pPr lvl="1"/>
            <a:r>
              <a:rPr lang="en-GB" baseline="0" dirty="0" smtClean="0"/>
              <a:t>‘Other’ covers a smattering of custom hardware and software</a:t>
            </a:r>
          </a:p>
          <a:p>
            <a:r>
              <a:rPr lang="en-GB" baseline="0" dirty="0" smtClean="0"/>
              <a:t>Non-ICAD – Built in MIDI most common </a:t>
            </a:r>
          </a:p>
          <a:p>
            <a:r>
              <a:rPr lang="en-GB" baseline="0" dirty="0" smtClean="0"/>
              <a:t>	simple, easy to use, well supported, lots of libraries / add-ons for easy integration</a:t>
            </a:r>
          </a:p>
          <a:p>
            <a:r>
              <a:rPr lang="en-GB" baseline="0" dirty="0" smtClean="0"/>
              <a:t>	Also Pd. </a:t>
            </a:r>
          </a:p>
          <a:p>
            <a:r>
              <a:rPr lang="en-GB" baseline="0" dirty="0" smtClean="0"/>
              <a:t>Other patterns – </a:t>
            </a:r>
            <a:r>
              <a:rPr lang="en-GB" baseline="0" dirty="0" err="1" smtClean="0"/>
              <a:t>Matlab</a:t>
            </a:r>
            <a:r>
              <a:rPr lang="en-GB" baseline="0" dirty="0" smtClean="0"/>
              <a:t> – a sound add on to an existing well used program</a:t>
            </a:r>
          </a:p>
          <a:p>
            <a:r>
              <a:rPr lang="en-GB" baseline="0" dirty="0" smtClean="0"/>
              <a:t>Why? – time limited (2005 or 2000, MIDI would be larger and Pd/</a:t>
            </a:r>
            <a:r>
              <a:rPr lang="en-GB" baseline="0" dirty="0" err="1" smtClean="0"/>
              <a:t>ChucK</a:t>
            </a:r>
            <a:r>
              <a:rPr lang="en-GB" baseline="0" dirty="0" smtClean="0"/>
              <a:t> would be 0).</a:t>
            </a:r>
          </a:p>
          <a:p>
            <a:r>
              <a:rPr lang="en-GB" baseline="0" dirty="0" smtClean="0"/>
              <a:t>What are we not seeing?</a:t>
            </a:r>
          </a:p>
          <a:p>
            <a:endParaRPr lang="en-GB" baseline="0" dirty="0" smtClean="0"/>
          </a:p>
          <a:p>
            <a:r>
              <a:rPr lang="en-GB" baseline="0" dirty="0" smtClean="0"/>
              <a:t>Comments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C55E6-F585-439E-AECA-A6B5FA7A16D4}" type="slidenum">
              <a:rPr lang="en-GB" smtClean="0"/>
              <a:pPr/>
              <a:t>5</a:t>
            </a:fld>
            <a:endParaRPr lang="en-GB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Out of 22 authors on &gt;1 publication (ICAD</a:t>
            </a:r>
            <a:r>
              <a:rPr lang="en-GB" baseline="0" dirty="0" smtClean="0"/>
              <a:t> and non-ICAD)</a:t>
            </a:r>
            <a:r>
              <a:rPr lang="en-GB" dirty="0" smtClean="0"/>
              <a:t>, only 5 used more than one tool</a:t>
            </a:r>
          </a:p>
          <a:p>
            <a:r>
              <a:rPr lang="en-GB" dirty="0" smtClean="0"/>
              <a:t>Many people stick with the same tool</a:t>
            </a:r>
          </a:p>
          <a:p>
            <a:pPr lvl="1"/>
            <a:r>
              <a:rPr lang="en-GB" dirty="0" smtClean="0"/>
              <a:t>Sticking with something you know is easy, learning something new is not!</a:t>
            </a:r>
          </a:p>
          <a:p>
            <a:r>
              <a:rPr lang="en-GB" dirty="0" smtClean="0"/>
              <a:t>Whose used (i.e. published with) more than one tool?</a:t>
            </a:r>
          </a:p>
          <a:p>
            <a:pPr lvl="1"/>
            <a:r>
              <a:rPr lang="en-GB" dirty="0" smtClean="0"/>
              <a:t>What</a:t>
            </a:r>
            <a:r>
              <a:rPr lang="en-GB" baseline="0" dirty="0" smtClean="0"/>
              <a:t> made you change tool? Or what made you not change tool?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C55E6-F585-439E-AECA-A6B5FA7A16D4}" type="slidenum">
              <a:rPr lang="en-GB" smtClean="0"/>
              <a:pPr/>
              <a:t>6</a:t>
            </a:fld>
            <a:endParaRPr lang="en-GB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Initially looked at: context, purpose, type of data, user evaluation,  target user group etc.</a:t>
            </a:r>
          </a:p>
          <a:p>
            <a:r>
              <a:rPr lang="en-GB" dirty="0" smtClean="0"/>
              <a:t>But often complex to define or not included in some papers</a:t>
            </a:r>
          </a:p>
          <a:p>
            <a:r>
              <a:rPr lang="en-GB" dirty="0" smtClean="0"/>
              <a:t>A survey would be a good option:</a:t>
            </a:r>
          </a:p>
          <a:p>
            <a:pPr lvl="1"/>
            <a:r>
              <a:rPr lang="en-GB" dirty="0" smtClean="0"/>
              <a:t>Why are people </a:t>
            </a:r>
            <a:r>
              <a:rPr lang="en-GB" dirty="0" err="1" smtClean="0"/>
              <a:t>sonifying</a:t>
            </a:r>
            <a:r>
              <a:rPr lang="en-GB" dirty="0" smtClean="0"/>
              <a:t>?</a:t>
            </a:r>
          </a:p>
          <a:p>
            <a:pPr lvl="1"/>
            <a:r>
              <a:rPr lang="en-GB" dirty="0" smtClean="0"/>
              <a:t>Why are they using these specific tools?</a:t>
            </a:r>
            <a:endParaRPr lang="en-GB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Survey</a:t>
            </a:r>
            <a:r>
              <a:rPr lang="en-GB" baseline="0" dirty="0" smtClean="0"/>
              <a:t> image http://www.survey-reviews.net/wp-content/uploads/2012/02/survey-software.jpg on </a:t>
            </a:r>
            <a:r>
              <a:rPr lang="en-GB" dirty="0" smtClean="0">
                <a:hlinkClick r:id="rId3"/>
              </a:rPr>
              <a:t>http://www.survey-reviews.net/index.php/2012/02/free-survey-software-how-it-might-help-your-business/#more-403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C55E6-F585-439E-AECA-A6B5FA7A16D4}" type="slidenum">
              <a:rPr lang="en-GB" smtClean="0"/>
              <a:pPr/>
              <a:t>7</a:t>
            </a:fld>
            <a:endParaRPr lang="en-GB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3C55E6-F585-439E-AECA-A6B5FA7A16D4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xmlns="" val="1803369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533374" y="1916832"/>
            <a:ext cx="7740106" cy="7200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GB" sz="3600" b="1" dirty="0" smtClean="0">
                <a:latin typeface="Myriad Pro" pitchFamily="34" charset="0"/>
              </a:rPr>
              <a:t>Title of this presentation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533374" y="2924944"/>
            <a:ext cx="7740650" cy="576262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 sz="2800" dirty="0" smtClean="0">
                <a:latin typeface="Myriad Pro" pitchFamily="34" charset="0"/>
              </a:rPr>
              <a:t>Author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1533374" y="3573017"/>
            <a:ext cx="7740650" cy="432048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 smtClean="0"/>
              <a:t>Position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latin typeface="Myriad Pro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41645" y="1124743"/>
            <a:ext cx="5603643" cy="36028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Myriad Pro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yriad Pro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yriad Pro" pitchFamily="34" charset="0"/>
              </a:defRPr>
            </a:lvl1pPr>
          </a:lstStyle>
          <a:p>
            <a:fld id="{F61D03AF-6AC1-4BC2-A79A-0289B5A72BD9}" type="datetimeFigureOut">
              <a:rPr lang="en-US" smtClean="0"/>
              <a:pPr/>
              <a:t>6/25/2012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yriad Pro" pitchFamily="34" charset="0"/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yriad Pro" pitchFamily="34" charset="0"/>
              </a:defRPr>
            </a:lvl1pPr>
          </a:lstStyle>
          <a:p>
            <a:fld id="{C587D768-BA49-4B35-A017-5732C02BF61A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8" name="Picture 2" descr="G:\ECEHH\Graphics\ECEHH Logo\ECEHH LOGO_mark and text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79513" y="188640"/>
            <a:ext cx="2808312" cy="664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/>
          <p:cNvCxnSpPr/>
          <p:nvPr userDrawn="1"/>
        </p:nvCxnSpPr>
        <p:spPr>
          <a:xfrm>
            <a:off x="971600" y="846238"/>
            <a:ext cx="8445896" cy="654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2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28201" b="34185"/>
          <a:stretch/>
        </p:blipFill>
        <p:spPr bwMode="auto">
          <a:xfrm>
            <a:off x="7545288" y="4702456"/>
            <a:ext cx="2357588" cy="2155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6713936" y="511587"/>
            <a:ext cx="2703560" cy="266725"/>
          </a:xfrm>
          <a:prstGeom prst="rect">
            <a:avLst/>
          </a:prstGeom>
        </p:spPr>
        <p:txBody>
          <a:bodyPr lIns="36000" rIns="36000">
            <a:normAutofit/>
          </a:bodyPr>
          <a:lstStyle>
            <a:lvl1pPr marL="0" indent="0" algn="r">
              <a:buNone/>
              <a:defRPr sz="1600" b="1" baseline="0">
                <a:latin typeface="Myriad Pro" pitchFamily="34" charset="0"/>
              </a:defRPr>
            </a:lvl1pPr>
          </a:lstStyle>
          <a:p>
            <a:pPr lvl="0"/>
            <a:r>
              <a:rPr lang="en-GB" dirty="0" smtClean="0"/>
              <a:t>Slide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971550" y="1341438"/>
            <a:ext cx="8085138" cy="503386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 sz="3200"/>
            </a:lvl1pPr>
          </a:lstStyle>
          <a:p>
            <a:r>
              <a:rPr lang="en-GB" sz="2400" b="1" dirty="0" smtClean="0">
                <a:latin typeface="Myriad Pro" pitchFamily="34" charset="0"/>
              </a:rPr>
              <a:t>Paragraph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971550" y="1916113"/>
            <a:ext cx="8085138" cy="3529012"/>
          </a:xfrm>
        </p:spPr>
        <p:txBody>
          <a:bodyPr/>
          <a:lstStyle>
            <a:lvl1pPr marL="457200" indent="-457200">
              <a:buFont typeface="Arial" pitchFamily="34" charset="0"/>
              <a:buChar char="•"/>
              <a:defRPr sz="2800"/>
            </a:lvl1pPr>
            <a:lvl2pPr>
              <a:defRPr sz="2400"/>
            </a:lvl2pPr>
            <a:lvl3pPr>
              <a:defRPr sz="2000"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sz="quarter" idx="11" hasCustomPrompt="1"/>
          </p:nvPr>
        </p:nvSpPr>
        <p:spPr>
          <a:xfrm>
            <a:off x="1533525" y="2565400"/>
            <a:ext cx="7019925" cy="50323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pPr lvl="0"/>
            <a:r>
              <a:rPr lang="en-US" dirty="0" smtClean="0"/>
              <a:t>E-mail address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 hasCustomPrompt="1"/>
          </p:nvPr>
        </p:nvSpPr>
        <p:spPr>
          <a:xfrm>
            <a:off x="1533525" y="1989138"/>
            <a:ext cx="7019925" cy="431800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en-GB" sz="2400" b="1" dirty="0" smtClean="0">
                <a:solidFill>
                  <a:prstClr val="black"/>
                </a:solidFill>
                <a:latin typeface="Myriad Pro" pitchFamily="34" charset="0"/>
              </a:rPr>
              <a:t>Closing slide title</a:t>
            </a:r>
          </a:p>
        </p:txBody>
      </p:sp>
    </p:spTree>
    <p:extLst>
      <p:ext uri="{BB962C8B-B14F-4D97-AF65-F5344CB8AC3E}">
        <p14:creationId xmlns:p14="http://schemas.microsoft.com/office/powerpoint/2010/main" xmlns="" val="41710271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380" y="3705052"/>
            <a:ext cx="84201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latin typeface="Myriad Pro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380" y="2204864"/>
            <a:ext cx="84201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Myriad Pro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7" name="Picture 2" descr="G:\ECEHH\Graphics\ECEHH Logo\ECEHH LOGO_mark and text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79513" y="188640"/>
            <a:ext cx="2808312" cy="664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/>
          <p:cNvCxnSpPr/>
          <p:nvPr userDrawn="1"/>
        </p:nvCxnSpPr>
        <p:spPr>
          <a:xfrm>
            <a:off x="971600" y="846238"/>
            <a:ext cx="8445896" cy="654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G:\ECEHH\Graphics\ERDF ESF Logos\ERDF + ESF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533374" y="5566844"/>
            <a:ext cx="1940642" cy="966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G:\ECEHH\Graphics\ERDF ESF Logos\Conv_Colour.jp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149459" y="5647115"/>
            <a:ext cx="2190306" cy="806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I:\ECEHH\Shared\Logos\College Logos\PCMD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015207" y="5744147"/>
            <a:ext cx="2258273" cy="612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5300" y="1600201"/>
            <a:ext cx="4375150" cy="4525963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Myriad Pro" pitchFamily="34" charset="0"/>
              </a:defRPr>
            </a:lvl1pPr>
            <a:lvl2pPr>
              <a:defRPr sz="2400">
                <a:latin typeface="Myriad Pro" pitchFamily="34" charset="0"/>
              </a:defRPr>
            </a:lvl2pPr>
            <a:lvl3pPr>
              <a:defRPr sz="2000">
                <a:latin typeface="Myriad Pro" pitchFamily="34" charset="0"/>
              </a:defRPr>
            </a:lvl3pPr>
            <a:lvl4pPr>
              <a:defRPr sz="1800">
                <a:latin typeface="Myriad Pro" pitchFamily="34" charset="0"/>
              </a:defRPr>
            </a:lvl4pPr>
            <a:lvl5pPr>
              <a:defRPr sz="1800">
                <a:latin typeface="Myriad Pro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5550" y="1600201"/>
            <a:ext cx="4375150" cy="4525963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Myriad Pro" pitchFamily="34" charset="0"/>
              </a:defRPr>
            </a:lvl1pPr>
            <a:lvl2pPr>
              <a:defRPr sz="2400">
                <a:latin typeface="Myriad Pro" pitchFamily="34" charset="0"/>
              </a:defRPr>
            </a:lvl2pPr>
            <a:lvl3pPr>
              <a:defRPr sz="2000">
                <a:latin typeface="Myriad Pro" pitchFamily="34" charset="0"/>
              </a:defRPr>
            </a:lvl3pPr>
            <a:lvl4pPr>
              <a:defRPr sz="1800">
                <a:latin typeface="Myriad Pro" pitchFamily="34" charset="0"/>
              </a:defRPr>
            </a:lvl4pPr>
            <a:lvl5pPr>
              <a:defRPr sz="1800">
                <a:latin typeface="Myriad Pro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yriad Pro" pitchFamily="34" charset="0"/>
              </a:defRPr>
            </a:lvl1pPr>
          </a:lstStyle>
          <a:p>
            <a:fld id="{F61D03AF-6AC1-4BC2-A79A-0289B5A72BD9}" type="datetimeFigureOut">
              <a:rPr lang="en-US" smtClean="0"/>
              <a:pPr/>
              <a:t>6/25/2012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yriad Pro" pitchFamily="34" charset="0"/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yriad Pro" pitchFamily="34" charset="0"/>
              </a:defRPr>
            </a:lvl1pPr>
          </a:lstStyle>
          <a:p>
            <a:fld id="{C587D768-BA49-4B35-A017-5732C02BF61A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8" name="Picture 2" descr="G:\ECEHH\Graphics\ECEHH Logo\ECEHH LOGO_mark and text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79513" y="188640"/>
            <a:ext cx="2808312" cy="664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/>
          <p:cNvCxnSpPr/>
          <p:nvPr userDrawn="1"/>
        </p:nvCxnSpPr>
        <p:spPr>
          <a:xfrm>
            <a:off x="971600" y="846238"/>
            <a:ext cx="8445896" cy="654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2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28201" b="34185"/>
          <a:stretch/>
        </p:blipFill>
        <p:spPr bwMode="auto">
          <a:xfrm>
            <a:off x="7545288" y="4702456"/>
            <a:ext cx="2357588" cy="2155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6713936" y="511587"/>
            <a:ext cx="2703560" cy="266725"/>
          </a:xfrm>
          <a:prstGeom prst="rect">
            <a:avLst/>
          </a:prstGeom>
        </p:spPr>
        <p:txBody>
          <a:bodyPr lIns="36000" rIns="36000">
            <a:normAutofit/>
          </a:bodyPr>
          <a:lstStyle>
            <a:lvl1pPr marL="0" indent="0" algn="r">
              <a:buNone/>
              <a:defRPr sz="1600" b="1" baseline="0">
                <a:latin typeface="Myriad Pro" pitchFamily="34" charset="0"/>
              </a:defRPr>
            </a:lvl1pPr>
          </a:lstStyle>
          <a:p>
            <a:pPr lvl="0"/>
            <a:r>
              <a:rPr lang="en-GB" dirty="0" smtClean="0"/>
              <a:t>Slide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Myriad Pro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Myriad Pro" pitchFamily="34" charset="0"/>
              </a:defRPr>
            </a:lvl1pPr>
            <a:lvl2pPr>
              <a:defRPr sz="2000">
                <a:latin typeface="Myriad Pro" pitchFamily="34" charset="0"/>
              </a:defRPr>
            </a:lvl2pPr>
            <a:lvl3pPr>
              <a:defRPr sz="1800">
                <a:latin typeface="Myriad Pro" pitchFamily="34" charset="0"/>
              </a:defRPr>
            </a:lvl3pPr>
            <a:lvl4pPr>
              <a:defRPr sz="1600">
                <a:latin typeface="Myriad Pro" pitchFamily="34" charset="0"/>
              </a:defRPr>
            </a:lvl4pPr>
            <a:lvl5pPr>
              <a:defRPr sz="1600">
                <a:latin typeface="Myriad Pro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Myriad Pro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Myriad Pro" pitchFamily="34" charset="0"/>
              </a:defRPr>
            </a:lvl1pPr>
            <a:lvl2pPr>
              <a:defRPr sz="2000">
                <a:latin typeface="Myriad Pro" pitchFamily="34" charset="0"/>
              </a:defRPr>
            </a:lvl2pPr>
            <a:lvl3pPr>
              <a:defRPr sz="1800">
                <a:latin typeface="Myriad Pro" pitchFamily="34" charset="0"/>
              </a:defRPr>
            </a:lvl3pPr>
            <a:lvl4pPr>
              <a:defRPr sz="1600">
                <a:latin typeface="Myriad Pro" pitchFamily="34" charset="0"/>
              </a:defRPr>
            </a:lvl4pPr>
            <a:lvl5pPr>
              <a:defRPr sz="1600">
                <a:latin typeface="Myriad Pro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yriad Pro" pitchFamily="34" charset="0"/>
              </a:defRPr>
            </a:lvl1pPr>
          </a:lstStyle>
          <a:p>
            <a:fld id="{F61D03AF-6AC1-4BC2-A79A-0289B5A72BD9}" type="datetimeFigureOut">
              <a:rPr lang="en-US" smtClean="0"/>
              <a:pPr/>
              <a:t>6/25/2012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yriad Pro" pitchFamily="34" charset="0"/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yriad Pro" pitchFamily="34" charset="0"/>
              </a:defRPr>
            </a:lvl1pPr>
          </a:lstStyle>
          <a:p>
            <a:fld id="{C587D768-BA49-4B35-A017-5732C02BF61A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0" name="Picture 2" descr="G:\ECEHH\Graphics\ECEHH Logo\ECEHH LOGO_mark and text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79513" y="188640"/>
            <a:ext cx="2808312" cy="664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Connector 10"/>
          <p:cNvCxnSpPr/>
          <p:nvPr userDrawn="1"/>
        </p:nvCxnSpPr>
        <p:spPr>
          <a:xfrm>
            <a:off x="971600" y="846238"/>
            <a:ext cx="8445896" cy="654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28201" b="34185"/>
          <a:stretch/>
        </p:blipFill>
        <p:spPr bwMode="auto">
          <a:xfrm>
            <a:off x="7545288" y="4702456"/>
            <a:ext cx="2357588" cy="2155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6713936" y="511587"/>
            <a:ext cx="2703560" cy="266725"/>
          </a:xfrm>
          <a:prstGeom prst="rect">
            <a:avLst/>
          </a:prstGeom>
        </p:spPr>
        <p:txBody>
          <a:bodyPr lIns="36000" rIns="36000">
            <a:normAutofit/>
          </a:bodyPr>
          <a:lstStyle>
            <a:lvl1pPr marL="0" indent="0" algn="r">
              <a:buNone/>
              <a:defRPr sz="1600" b="1" baseline="0">
                <a:latin typeface="Myriad Pro" pitchFamily="34" charset="0"/>
              </a:defRPr>
            </a:lvl1pPr>
          </a:lstStyle>
          <a:p>
            <a:pPr lvl="0"/>
            <a:r>
              <a:rPr lang="en-GB" dirty="0" smtClean="0"/>
              <a:t>Slide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G:\ECEHH\Graphics\ECEHH Logo\ECEHH LOGO_mark and text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79513" y="188640"/>
            <a:ext cx="2808312" cy="664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/>
          <p:cNvCxnSpPr/>
          <p:nvPr userDrawn="1"/>
        </p:nvCxnSpPr>
        <p:spPr>
          <a:xfrm>
            <a:off x="971600" y="846238"/>
            <a:ext cx="8445896" cy="654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28201" b="34185"/>
          <a:stretch/>
        </p:blipFill>
        <p:spPr bwMode="auto">
          <a:xfrm>
            <a:off x="7545288" y="4702456"/>
            <a:ext cx="2357588" cy="2155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6713936" y="511587"/>
            <a:ext cx="2703560" cy="266725"/>
          </a:xfrm>
          <a:prstGeom prst="rect">
            <a:avLst/>
          </a:prstGeom>
        </p:spPr>
        <p:txBody>
          <a:bodyPr lIns="36000" rIns="36000">
            <a:normAutofit/>
          </a:bodyPr>
          <a:lstStyle>
            <a:lvl1pPr marL="0" indent="0" algn="r">
              <a:buNone/>
              <a:defRPr sz="1600" b="1" baseline="0">
                <a:latin typeface="Myriad Pro" pitchFamily="34" charset="0"/>
              </a:defRPr>
            </a:lvl1pPr>
          </a:lstStyle>
          <a:p>
            <a:pPr lvl="0"/>
            <a:r>
              <a:rPr lang="en-GB" dirty="0" smtClean="0"/>
              <a:t>Slide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yriad Pro" pitchFamily="34" charset="0"/>
              </a:defRPr>
            </a:lvl1pPr>
          </a:lstStyle>
          <a:p>
            <a:fld id="{F61D03AF-6AC1-4BC2-A79A-0289B5A72BD9}" type="datetimeFigureOut">
              <a:rPr lang="en-US" smtClean="0"/>
              <a:pPr/>
              <a:t>6/25/2012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yriad Pro" pitchFamily="34" charset="0"/>
              </a:defRPr>
            </a:lvl1pPr>
          </a:lstStyle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yriad Pro" pitchFamily="34" charset="0"/>
              </a:defRPr>
            </a:lvl1pPr>
          </a:lstStyle>
          <a:p>
            <a:fld id="{C587D768-BA49-4B35-A017-5732C02BF61A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5" name="Picture 2" descr="G:\ECEHH\Graphics\ECEHH Logo\ECEHH LOGO_mark and text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79513" y="188640"/>
            <a:ext cx="2808312" cy="664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/>
          <p:cNvCxnSpPr/>
          <p:nvPr userDrawn="1"/>
        </p:nvCxnSpPr>
        <p:spPr>
          <a:xfrm>
            <a:off x="971600" y="846238"/>
            <a:ext cx="8445896" cy="654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2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28201" b="34185"/>
          <a:stretch/>
        </p:blipFill>
        <p:spPr bwMode="auto">
          <a:xfrm>
            <a:off x="7545288" y="4702456"/>
            <a:ext cx="2357588" cy="2155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6713936" y="511587"/>
            <a:ext cx="2703560" cy="266725"/>
          </a:xfrm>
          <a:prstGeom prst="rect">
            <a:avLst/>
          </a:prstGeom>
        </p:spPr>
        <p:txBody>
          <a:bodyPr lIns="36000" rIns="36000">
            <a:normAutofit/>
          </a:bodyPr>
          <a:lstStyle>
            <a:lvl1pPr marL="0" indent="0" algn="r">
              <a:buNone/>
              <a:defRPr sz="1600" b="1" baseline="0">
                <a:latin typeface="Myriad Pro" pitchFamily="34" charset="0"/>
              </a:defRPr>
            </a:lvl1pPr>
          </a:lstStyle>
          <a:p>
            <a:pPr lvl="0"/>
            <a:r>
              <a:rPr lang="en-GB" dirty="0" smtClean="0"/>
              <a:t>Slide title</a:t>
            </a:r>
            <a:endParaRPr lang="en-GB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latin typeface="Myriad Pro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Myriad Pro" pitchFamily="34" charset="0"/>
              </a:defRPr>
            </a:lvl1pPr>
            <a:lvl2pPr>
              <a:defRPr sz="2800">
                <a:latin typeface="Myriad Pro" pitchFamily="34" charset="0"/>
              </a:defRPr>
            </a:lvl2pPr>
            <a:lvl3pPr>
              <a:defRPr sz="2400">
                <a:latin typeface="Myriad Pro" pitchFamily="34" charset="0"/>
              </a:defRPr>
            </a:lvl3pPr>
            <a:lvl4pPr>
              <a:defRPr sz="2000">
                <a:latin typeface="Myriad Pro" pitchFamily="34" charset="0"/>
              </a:defRPr>
            </a:lvl4pPr>
            <a:lvl5pPr>
              <a:defRPr sz="2000">
                <a:latin typeface="Myriad Pro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Myriad Pro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yriad Pro" pitchFamily="34" charset="0"/>
              </a:defRPr>
            </a:lvl1pPr>
          </a:lstStyle>
          <a:p>
            <a:fld id="{F61D03AF-6AC1-4BC2-A79A-0289B5A72BD9}" type="datetimeFigureOut">
              <a:rPr lang="en-US" smtClean="0"/>
              <a:pPr/>
              <a:t>6/25/2012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yriad Pro" pitchFamily="34" charset="0"/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Myriad Pro" pitchFamily="34" charset="0"/>
              </a:defRPr>
            </a:lvl1pPr>
          </a:lstStyle>
          <a:p>
            <a:fld id="{C587D768-BA49-4B35-A017-5732C02BF61A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yriad Pro" pitchFamily="34" charset="0"/>
              </a:defRPr>
            </a:lvl1pPr>
          </a:lstStyle>
          <a:p>
            <a:fld id="{F61D03AF-6AC1-4BC2-A79A-0289B5A72BD9}" type="datetimeFigureOut">
              <a:rPr lang="en-US" smtClean="0"/>
              <a:pPr/>
              <a:t>6/25/2012</a:t>
            </a:fld>
            <a:endParaRPr lang="en-GB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yriad Pro" pitchFamily="34" charset="0"/>
              </a:defRPr>
            </a:lvl1pPr>
          </a:lstStyle>
          <a:p>
            <a:endParaRPr lang="en-GB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yriad Pro" pitchFamily="34" charset="0"/>
              </a:defRPr>
            </a:lvl1pPr>
          </a:lstStyle>
          <a:p>
            <a:fld id="{C587D768-BA49-4B35-A017-5732C02BF61A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yriad Pro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 typeface="Arial" pitchFamily="34" charset="0"/>
        <a:buNone/>
        <a:defRPr sz="32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Myriad Pro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8.png"/><Relationship Id="rId4" Type="http://schemas.openxmlformats.org/officeDocument/2006/relationships/audio" Target="../media/audio2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jpe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409056" y="1700808"/>
            <a:ext cx="7216352" cy="1944216"/>
          </a:xfrm>
        </p:spPr>
        <p:txBody>
          <a:bodyPr>
            <a:noAutofit/>
          </a:bodyPr>
          <a:lstStyle/>
          <a:p>
            <a:pPr algn="ctr"/>
            <a:r>
              <a:rPr lang="en-GB" sz="3200" b="1" dirty="0" smtClean="0"/>
              <a:t>Who’s Sonifying Data and </a:t>
            </a:r>
          </a:p>
          <a:p>
            <a:pPr algn="ctr"/>
            <a:r>
              <a:rPr lang="en-GB" sz="3200" b="1" dirty="0" smtClean="0"/>
              <a:t>How are they doing it?</a:t>
            </a:r>
          </a:p>
          <a:p>
            <a:pPr algn="ctr"/>
            <a:endParaRPr lang="en-GB" sz="2000" b="1" dirty="0" smtClean="0"/>
          </a:p>
          <a:p>
            <a:pPr algn="ctr"/>
            <a:r>
              <a:rPr lang="en-GB" sz="3200" b="1" dirty="0" smtClean="0"/>
              <a:t>A comparison of ICAD and </a:t>
            </a:r>
          </a:p>
          <a:p>
            <a:pPr algn="ctr"/>
            <a:r>
              <a:rPr lang="en-GB" sz="3200" b="1" dirty="0" smtClean="0"/>
              <a:t>other venues since 2009</a:t>
            </a:r>
            <a:endParaRPr lang="en-GB" sz="3200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136576" y="4941168"/>
            <a:ext cx="7740650" cy="576262"/>
          </a:xfrm>
        </p:spPr>
        <p:txBody>
          <a:bodyPr>
            <a:normAutofit/>
          </a:bodyPr>
          <a:lstStyle/>
          <a:p>
            <a:pPr algn="ctr"/>
            <a:r>
              <a:rPr lang="en-GB" sz="2800" dirty="0" smtClean="0"/>
              <a:t>Nick Bearman &amp; Ethan Brown</a:t>
            </a:r>
            <a:endParaRPr lang="en-GB" sz="2800" dirty="0"/>
          </a:p>
        </p:txBody>
      </p:sp>
      <p:pic>
        <p:nvPicPr>
          <p:cNvPr id="1026" name="Picture 2" descr="d:\Local Data\nebearman\Dropbox\Conferences, Posters &amp; Papers\2012 ICAD\Presentation\playitbyrlogo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45088" y="188640"/>
            <a:ext cx="3872880" cy="1266635"/>
          </a:xfrm>
          <a:prstGeom prst="rect">
            <a:avLst/>
          </a:prstGeom>
          <a:noFill/>
        </p:spPr>
      </p:pic>
      <p:pic>
        <p:nvPicPr>
          <p:cNvPr id="5" name="Picture 2" descr="G:\ECEHH\Graphics\ECEHH Logo\ECEHH LOGO_mark and text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23528" y="260649"/>
            <a:ext cx="4248472" cy="1004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136576" y="5805264"/>
            <a:ext cx="7740650" cy="576262"/>
          </a:xfrm>
        </p:spPr>
        <p:txBody>
          <a:bodyPr>
            <a:normAutofit/>
          </a:bodyPr>
          <a:lstStyle/>
          <a:p>
            <a:pPr algn="ctr"/>
            <a:r>
              <a:rPr lang="en-GB" sz="2400" dirty="0" smtClean="0"/>
              <a:t>ICAD 2012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xmlns="" val="926592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6713936" y="511587"/>
            <a:ext cx="2703560" cy="266725"/>
          </a:xfrm>
        </p:spPr>
        <p:txBody>
          <a:bodyPr>
            <a:normAutofit fontScale="40000" lnSpcReduction="20000"/>
          </a:bodyPr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920552" y="620688"/>
            <a:ext cx="8085138" cy="503386"/>
          </a:xfrm>
        </p:spPr>
        <p:txBody>
          <a:bodyPr>
            <a:noAutofit/>
          </a:bodyPr>
          <a:lstStyle/>
          <a:p>
            <a:r>
              <a:rPr lang="en-GB" sz="2800" b="1" dirty="0" smtClean="0"/>
              <a:t>Who’s sonifying data &amp; How are they doing it?</a:t>
            </a:r>
            <a:endParaRPr lang="en-GB" sz="2800" b="1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971550" y="1412776"/>
            <a:ext cx="7005786" cy="5184576"/>
          </a:xfrm>
        </p:spPr>
        <p:txBody>
          <a:bodyPr>
            <a:normAutofit/>
          </a:bodyPr>
          <a:lstStyle/>
          <a:p>
            <a:r>
              <a:rPr lang="en-GB" dirty="0" smtClean="0"/>
              <a:t>Who? – disciplines &amp; collaboration</a:t>
            </a:r>
          </a:p>
          <a:p>
            <a:r>
              <a:rPr lang="en-GB" dirty="0" smtClean="0"/>
              <a:t>How? – software</a:t>
            </a:r>
          </a:p>
          <a:p>
            <a:r>
              <a:rPr lang="en-GB" dirty="0" smtClean="0"/>
              <a:t>Articles</a:t>
            </a:r>
          </a:p>
          <a:p>
            <a:pPr lvl="1"/>
            <a:r>
              <a:rPr lang="en-GB" dirty="0" smtClean="0"/>
              <a:t>Since 2009</a:t>
            </a:r>
          </a:p>
          <a:p>
            <a:pPr lvl="1"/>
            <a:r>
              <a:rPr lang="en-GB" dirty="0" smtClean="0"/>
              <a:t>29 ICAD, 22 non-ICAD</a:t>
            </a:r>
          </a:p>
          <a:p>
            <a:r>
              <a:rPr lang="en-GB" dirty="0" smtClean="0"/>
              <a:t>Criteria for inclusion</a:t>
            </a:r>
          </a:p>
          <a:p>
            <a:pPr lvl="1"/>
            <a:r>
              <a:rPr lang="en-GB" dirty="0" smtClean="0"/>
              <a:t>a sonification is created</a:t>
            </a:r>
          </a:p>
          <a:p>
            <a:pPr lvl="1"/>
            <a:r>
              <a:rPr lang="en-GB" dirty="0" smtClean="0"/>
              <a:t>data are used</a:t>
            </a:r>
          </a:p>
        </p:txBody>
      </p:sp>
      <p:pic>
        <p:nvPicPr>
          <p:cNvPr id="1026" name="Picture 2" descr="d:\Local Data\nebearman\Dropbox\Conferences, Posters &amp; Papers\2012 GISRUK\Poster\Images\stickman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049344" y="3284984"/>
            <a:ext cx="821358" cy="1402879"/>
          </a:xfrm>
          <a:prstGeom prst="rect">
            <a:avLst/>
          </a:prstGeom>
          <a:noFill/>
        </p:spPr>
      </p:pic>
      <p:sp>
        <p:nvSpPr>
          <p:cNvPr id="6" name="Cloud Callout 5"/>
          <p:cNvSpPr/>
          <p:nvPr/>
        </p:nvSpPr>
        <p:spPr>
          <a:xfrm>
            <a:off x="6825208" y="2132856"/>
            <a:ext cx="1352600" cy="891480"/>
          </a:xfrm>
          <a:prstGeom prst="cloudCallout">
            <a:avLst>
              <a:gd name="adj1" fmla="val 59634"/>
              <a:gd name="adj2" fmla="val 74234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400" dirty="0" smtClean="0">
                <a:solidFill>
                  <a:schemeClr val="tx1"/>
                </a:solidFill>
              </a:rPr>
              <a:t>?</a:t>
            </a:r>
            <a:endParaRPr lang="en-GB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0814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48544" y="404664"/>
            <a:ext cx="4025652" cy="720080"/>
          </a:xfrm>
        </p:spPr>
        <p:txBody>
          <a:bodyPr>
            <a:normAutofit/>
          </a:bodyPr>
          <a:lstStyle/>
          <a:p>
            <a:r>
              <a:rPr lang="en-GB" sz="2800" dirty="0" smtClean="0"/>
              <a:t>Who’s </a:t>
            </a:r>
            <a:r>
              <a:rPr lang="en-GB" sz="2800" dirty="0" err="1" smtClean="0"/>
              <a:t>sonifying</a:t>
            </a:r>
            <a:r>
              <a:rPr lang="en-GB" sz="2800" dirty="0" smtClean="0"/>
              <a:t>?</a:t>
            </a:r>
            <a:endParaRPr lang="en-GB" sz="2800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</p:nvPr>
        </p:nvGraphicFramePr>
        <p:xfrm>
          <a:off x="272480" y="1340768"/>
          <a:ext cx="9138221" cy="25867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41138"/>
                <a:gridCol w="2138899"/>
                <a:gridCol w="2058184"/>
              </a:tblGrid>
              <a:tr h="424281"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ICAD (29)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Non-ICAD (22)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24281">
                <a:tc>
                  <a:txBody>
                    <a:bodyPr/>
                    <a:lstStyle/>
                    <a:p>
                      <a:r>
                        <a:rPr lang="en-GB" dirty="0" smtClean="0"/>
                        <a:t>Affiliated with Music / Music Tech dept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85%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68%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24281"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Affiliated with applied subject area</a:t>
                      </a:r>
                    </a:p>
                    <a:p>
                      <a:r>
                        <a:rPr lang="en-GB" sz="1800" dirty="0" smtClean="0">
                          <a:solidFill>
                            <a:schemeClr val="tx1"/>
                          </a:solidFill>
                        </a:rPr>
                        <a:t>- Physics</a:t>
                      </a:r>
                      <a:r>
                        <a:rPr lang="en-GB" sz="1800" baseline="0" dirty="0" smtClean="0">
                          <a:solidFill>
                            <a:schemeClr val="tx1"/>
                          </a:solidFill>
                        </a:rPr>
                        <a:t>, Biology, Engineering</a:t>
                      </a:r>
                      <a:endParaRPr lang="en-GB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58%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77%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Social Science Applications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3%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0%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732320"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Collaborations between Music/Music Tech</a:t>
                      </a:r>
                      <a:r>
                        <a:rPr lang="en-GB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and applied subject area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41%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23%</a:t>
                      </a:r>
                    </a:p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7377522" y="1124744"/>
            <a:ext cx="2160240" cy="33843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48544" y="404664"/>
            <a:ext cx="4025652" cy="720080"/>
          </a:xfrm>
        </p:spPr>
        <p:txBody>
          <a:bodyPr>
            <a:normAutofit/>
          </a:bodyPr>
          <a:lstStyle/>
          <a:p>
            <a:r>
              <a:rPr lang="en-GB" sz="2800" dirty="0" smtClean="0"/>
              <a:t>Who’s </a:t>
            </a:r>
            <a:r>
              <a:rPr lang="en-GB" sz="2800" dirty="0" err="1" smtClean="0"/>
              <a:t>sonifying</a:t>
            </a:r>
            <a:r>
              <a:rPr lang="en-GB" sz="2800" dirty="0" smtClean="0"/>
              <a:t>?</a:t>
            </a:r>
            <a:endParaRPr lang="en-GB" sz="2800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</p:nvPr>
        </p:nvGraphicFramePr>
        <p:xfrm>
          <a:off x="272480" y="1340768"/>
          <a:ext cx="9138221" cy="25867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41138"/>
                <a:gridCol w="2138899"/>
                <a:gridCol w="2058184"/>
              </a:tblGrid>
              <a:tr h="424281">
                <a:tc>
                  <a:txBody>
                    <a:bodyPr/>
                    <a:lstStyle/>
                    <a:p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ICAD (29)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Non-ICAD (22)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24281">
                <a:tc>
                  <a:txBody>
                    <a:bodyPr/>
                    <a:lstStyle/>
                    <a:p>
                      <a:r>
                        <a:rPr lang="en-GB" dirty="0" smtClean="0"/>
                        <a:t>Affiliated with Music / Music Tech dept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85%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68%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424281"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Affiliated with applied subject area</a:t>
                      </a:r>
                    </a:p>
                    <a:p>
                      <a:r>
                        <a:rPr lang="en-GB" sz="1800" dirty="0" smtClean="0">
                          <a:solidFill>
                            <a:schemeClr val="tx1"/>
                          </a:solidFill>
                        </a:rPr>
                        <a:t>- Physics</a:t>
                      </a:r>
                      <a:r>
                        <a:rPr lang="en-GB" sz="1800" baseline="0" dirty="0" smtClean="0">
                          <a:solidFill>
                            <a:schemeClr val="tx1"/>
                          </a:solidFill>
                        </a:rPr>
                        <a:t>, Biology, Engineering</a:t>
                      </a:r>
                      <a:endParaRPr lang="en-GB" sz="18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58%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77%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Social Science Applications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3%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0%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732320"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Collaborations between Music/Music Tech</a:t>
                      </a:r>
                      <a:r>
                        <a:rPr lang="en-GB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and applied subject area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/>
                        <a:t>41%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smtClean="0"/>
                        <a:t>23%</a:t>
                      </a:r>
                    </a:p>
                    <a:p>
                      <a:pPr algn="ctr"/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sosceles Triangle 4"/>
          <p:cNvSpPr/>
          <p:nvPr/>
        </p:nvSpPr>
        <p:spPr>
          <a:xfrm>
            <a:off x="7113240" y="5720576"/>
            <a:ext cx="576064" cy="48024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/>
        </p:nvSpPr>
        <p:spPr>
          <a:xfrm>
            <a:off x="8697416" y="5742692"/>
            <a:ext cx="504056" cy="48023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6713936" y="511587"/>
            <a:ext cx="2703560" cy="266725"/>
          </a:xfrm>
        </p:spPr>
        <p:txBody>
          <a:bodyPr>
            <a:normAutofit fontScale="40000" lnSpcReduction="20000"/>
          </a:bodyPr>
          <a:lstStyle/>
          <a:p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7" name="Picture 6" descr="sig1.png"/>
          <p:cNvPicPr>
            <a:picLocks noChangeAspect="1"/>
          </p:cNvPicPr>
          <p:nvPr/>
        </p:nvPicPr>
        <p:blipFill>
          <a:blip r:embed="rId5" cstate="print"/>
          <a:srcRect r="13550"/>
          <a:stretch>
            <a:fillRect/>
          </a:stretch>
        </p:blipFill>
        <p:spPr>
          <a:xfrm>
            <a:off x="-28575" y="980729"/>
            <a:ext cx="9906000" cy="3583532"/>
          </a:xfrm>
          <a:prstGeom prst="rect">
            <a:avLst/>
          </a:prstGeom>
        </p:spPr>
      </p:pic>
      <p:pic>
        <p:nvPicPr>
          <p:cNvPr id="8" name="Picture 7" descr="sig1.png"/>
          <p:cNvPicPr>
            <a:picLocks noChangeAspect="1"/>
          </p:cNvPicPr>
          <p:nvPr/>
        </p:nvPicPr>
        <p:blipFill>
          <a:blip r:embed="rId5" cstate="print"/>
          <a:srcRect l="87350" t="38179" r="710" b="43736"/>
          <a:stretch>
            <a:fillRect/>
          </a:stretch>
        </p:blipFill>
        <p:spPr>
          <a:xfrm>
            <a:off x="8409384" y="4365104"/>
            <a:ext cx="1368152" cy="64807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650157" y="4231754"/>
            <a:ext cx="9348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 smtClean="0"/>
              <a:t>(</a:t>
            </a:r>
            <a:r>
              <a:rPr lang="en-GB" sz="1200" dirty="0" err="1" smtClean="0"/>
              <a:t>PureData</a:t>
            </a:r>
            <a:r>
              <a:rPr lang="en-GB" sz="1200" dirty="0" smtClean="0"/>
              <a:t>)</a:t>
            </a:r>
            <a:endParaRPr lang="en-GB" sz="1200" dirty="0"/>
          </a:p>
        </p:txBody>
      </p:sp>
      <p:pic>
        <p:nvPicPr>
          <p:cNvPr id="10" name="Picture 2" descr="d:\Local Data\nebearman\Dropbox\Conferences, Posters &amp; Papers\2012 ICAD\Presentation\playitbyrlogo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681192" y="5679371"/>
            <a:ext cx="2936776" cy="960480"/>
          </a:xfrm>
          <a:prstGeom prst="rect">
            <a:avLst/>
          </a:prstGeom>
          <a:noFill/>
        </p:spPr>
      </p:pic>
      <p:sp>
        <p:nvSpPr>
          <p:cNvPr id="11" name="Rectangle 10"/>
          <p:cNvSpPr/>
          <p:nvPr/>
        </p:nvSpPr>
        <p:spPr>
          <a:xfrm>
            <a:off x="697340" y="332656"/>
            <a:ext cx="37516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800" b="1" dirty="0" smtClean="0">
                <a:latin typeface="Myriad Pro" pitchFamily="34" charset="0"/>
                <a:ea typeface="+mj-ea"/>
                <a:cs typeface="+mj-cs"/>
              </a:rPr>
              <a:t>How are they doing it?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09184" y="5229200"/>
            <a:ext cx="18638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/>
              <a:t>Sonification by:</a:t>
            </a:r>
          </a:p>
        </p:txBody>
      </p:sp>
      <p:sp>
        <p:nvSpPr>
          <p:cNvPr id="14" name="5-Point Star 13"/>
          <p:cNvSpPr/>
          <p:nvPr/>
        </p:nvSpPr>
        <p:spPr>
          <a:xfrm>
            <a:off x="776536" y="4869160"/>
            <a:ext cx="360040" cy="360040"/>
          </a:xfrm>
          <a:prstGeom prst="star5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5-Point Star 14"/>
          <p:cNvSpPr/>
          <p:nvPr/>
        </p:nvSpPr>
        <p:spPr>
          <a:xfrm>
            <a:off x="1424608" y="4869160"/>
            <a:ext cx="360040" cy="360040"/>
          </a:xfrm>
          <a:prstGeom prst="star5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toolsgraphintro.wav"/>
                                        </p:tgtEl>
                                      </p:cMediaNode>
                                    </p:audio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4" name="toolsgraph.wav"/>
                                        </p:tgtEl>
                                      </p:cMediaNode>
                                    </p:audio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1"/>
                                            </p:cond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6" grpId="0" animBg="1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6713936" y="511587"/>
            <a:ext cx="2703560" cy="266725"/>
          </a:xfrm>
        </p:spPr>
        <p:txBody>
          <a:bodyPr>
            <a:normAutofit fontScale="40000" lnSpcReduction="20000"/>
          </a:bodyPr>
          <a:lstStyle/>
          <a:p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848544" y="836712"/>
            <a:ext cx="8085138" cy="503386"/>
          </a:xfrm>
        </p:spPr>
        <p:txBody>
          <a:bodyPr>
            <a:noAutofit/>
          </a:bodyPr>
          <a:lstStyle/>
          <a:p>
            <a:r>
              <a:rPr lang="en-GB" sz="2800" b="1" dirty="0" smtClean="0">
                <a:ea typeface="+mj-ea"/>
                <a:cs typeface="+mj-cs"/>
              </a:rPr>
              <a:t>Learning something new...</a:t>
            </a:r>
            <a:endParaRPr lang="en-GB" sz="2800" b="1" dirty="0">
              <a:ea typeface="+mj-ea"/>
              <a:cs typeface="+mj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 smtClean="0"/>
              <a:t>Out of 22 authors on &gt;1 publication</a:t>
            </a:r>
            <a:br>
              <a:rPr lang="en-GB" dirty="0" smtClean="0"/>
            </a:br>
            <a:r>
              <a:rPr lang="en-GB" dirty="0" smtClean="0"/>
              <a:t> only 5 used more than one tool</a:t>
            </a:r>
          </a:p>
          <a:p>
            <a:r>
              <a:rPr lang="en-GB" dirty="0" smtClean="0"/>
              <a:t>Many people stick with the same tool</a:t>
            </a:r>
          </a:p>
          <a:p>
            <a:endParaRPr lang="en-GB" dirty="0" smtClean="0"/>
          </a:p>
          <a:p>
            <a:r>
              <a:rPr lang="en-GB" dirty="0" smtClean="0"/>
              <a:t>Who has used (i.e. published with) more than one tool?</a:t>
            </a:r>
          </a:p>
          <a:p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4294967295"/>
          </p:nvPr>
        </p:nvSpPr>
        <p:spPr>
          <a:xfrm>
            <a:off x="6713936" y="511587"/>
            <a:ext cx="2703560" cy="266725"/>
          </a:xfrm>
        </p:spPr>
        <p:txBody>
          <a:bodyPr>
            <a:normAutofit fontScale="40000" lnSpcReduction="20000"/>
          </a:bodyPr>
          <a:lstStyle/>
          <a:p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064568" y="980728"/>
            <a:ext cx="8085138" cy="503386"/>
          </a:xfrm>
        </p:spPr>
        <p:txBody>
          <a:bodyPr>
            <a:noAutofit/>
          </a:bodyPr>
          <a:lstStyle/>
          <a:p>
            <a:r>
              <a:rPr lang="en-GB" sz="2800" b="1" dirty="0" smtClean="0">
                <a:ea typeface="+mj-ea"/>
                <a:cs typeface="+mj-cs"/>
              </a:rPr>
              <a:t>Limitations</a:t>
            </a:r>
            <a:endParaRPr lang="en-GB" sz="2800" b="1" dirty="0">
              <a:ea typeface="+mj-ea"/>
              <a:cs typeface="+mj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 smtClean="0"/>
              <a:t>Initially looked at: context, purpose, type of data, user evaluation,  target user group etc.</a:t>
            </a:r>
          </a:p>
          <a:p>
            <a:r>
              <a:rPr lang="en-GB" dirty="0" smtClean="0"/>
              <a:t>But often complex to define or not included in some papers</a:t>
            </a:r>
          </a:p>
          <a:p>
            <a:r>
              <a:rPr lang="en-GB" dirty="0" smtClean="0"/>
              <a:t>A survey would be a good option:</a:t>
            </a:r>
          </a:p>
          <a:p>
            <a:pPr lvl="1"/>
            <a:r>
              <a:rPr lang="en-GB" dirty="0" smtClean="0"/>
              <a:t>Why are people </a:t>
            </a:r>
            <a:r>
              <a:rPr lang="en-GB" dirty="0" err="1" smtClean="0"/>
              <a:t>sonifying</a:t>
            </a:r>
            <a:r>
              <a:rPr lang="en-GB" dirty="0" smtClean="0"/>
              <a:t>?</a:t>
            </a:r>
          </a:p>
          <a:p>
            <a:pPr lvl="1"/>
            <a:r>
              <a:rPr lang="en-GB" dirty="0" smtClean="0"/>
              <a:t>Why are they using these specific tools?</a:t>
            </a:r>
            <a:endParaRPr lang="en-GB" dirty="0"/>
          </a:p>
        </p:txBody>
      </p:sp>
      <p:pic>
        <p:nvPicPr>
          <p:cNvPr id="5122" name="Picture 2" descr="Survey Software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254324" y="4687812"/>
            <a:ext cx="2651676" cy="217018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1568624" y="2492896"/>
            <a:ext cx="7019925" cy="431800"/>
          </a:xfrm>
        </p:spPr>
        <p:txBody>
          <a:bodyPr>
            <a:noAutofit/>
          </a:bodyPr>
          <a:lstStyle/>
          <a:p>
            <a:pPr algn="ctr"/>
            <a:r>
              <a:rPr lang="en-GB" sz="2800" b="1" dirty="0" smtClean="0"/>
              <a:t>Questions and discussion!</a:t>
            </a:r>
            <a:endParaRPr lang="en-GB" sz="2800" b="1" dirty="0"/>
          </a:p>
        </p:txBody>
      </p:sp>
      <p:pic>
        <p:nvPicPr>
          <p:cNvPr id="4" name="Picture 2" descr="d:\Local Data\nebearman\Dropbox\Conferences, Posters &amp; Papers\2012 ICAD\Presentation\playitbyrlogo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45088" y="188640"/>
            <a:ext cx="3872880" cy="1266635"/>
          </a:xfrm>
          <a:prstGeom prst="rect">
            <a:avLst/>
          </a:prstGeom>
          <a:noFill/>
        </p:spPr>
      </p:pic>
      <p:pic>
        <p:nvPicPr>
          <p:cNvPr id="5" name="Picture 2" descr="G:\ECEHH\Graphics\ECEHH Logo\ECEHH LOGO_mark and text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23528" y="260649"/>
            <a:ext cx="4248472" cy="1004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" descr="G:\ECEHH\Graphics\ERDF ESF Logos\ERDF + ESF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r="48988"/>
          <a:stretch>
            <a:fillRect/>
          </a:stretch>
        </p:blipFill>
        <p:spPr bwMode="auto">
          <a:xfrm>
            <a:off x="3170945" y="5589240"/>
            <a:ext cx="989967" cy="966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G:\ECEHH\Graphics\ERDF ESF Logos\Conv_Colour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210966" y="5669511"/>
            <a:ext cx="2190306" cy="806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905794" y="4437112"/>
            <a:ext cx="19607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400" b="1" dirty="0" smtClean="0">
                <a:latin typeface="Myriad Pro" pitchFamily="34" charset="0"/>
              </a:rPr>
              <a:t>ecehh.org</a:t>
            </a:r>
          </a:p>
          <a:p>
            <a:pPr algn="ctr"/>
            <a:r>
              <a:rPr lang="en-GB" sz="2400" b="1" dirty="0" smtClean="0">
                <a:latin typeface="Myriad Pro" pitchFamily="34" charset="0"/>
              </a:rPr>
              <a:t>playitbyr.org</a:t>
            </a:r>
            <a:endParaRPr lang="en-GB" sz="2400" b="1" dirty="0">
              <a:latin typeface="Myriad Pro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43328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 Template A4 v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 Template A4 v2</Template>
  <TotalTime>522</TotalTime>
  <Words>727</Words>
  <Application>Microsoft Office PowerPoint</Application>
  <PresentationFormat>A4 Paper (210x297 mm)</PresentationFormat>
  <Paragraphs>162</Paragraphs>
  <Slides>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Powerpoint Template A4 v2</vt:lpstr>
      <vt:lpstr>Slide 1</vt:lpstr>
      <vt:lpstr>Slide 2</vt:lpstr>
      <vt:lpstr>Who’s sonifying?</vt:lpstr>
      <vt:lpstr>Who’s sonifying?</vt:lpstr>
      <vt:lpstr>Slide 5</vt:lpstr>
      <vt:lpstr>Slide 6</vt:lpstr>
      <vt:lpstr>Slide 7</vt:lpstr>
      <vt:lpstr>Slide 8</vt:lpstr>
    </vt:vector>
  </TitlesOfParts>
  <Company>University of Plymouth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Nick Bearman</dc:creator>
  <cp:lastModifiedBy>Nick Bearman</cp:lastModifiedBy>
  <cp:revision>68</cp:revision>
  <dcterms:created xsi:type="dcterms:W3CDTF">2012-05-22T07:25:54Z</dcterms:created>
  <dcterms:modified xsi:type="dcterms:W3CDTF">2012-06-25T13:23:38Z</dcterms:modified>
</cp:coreProperties>
</file>

<file path=docProps/thumbnail.jpeg>
</file>